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  <p15:guide id="3" orient="horz" pos="7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234" y="42"/>
      </p:cViewPr>
      <p:guideLst>
        <p:guide orient="horz" pos="4320"/>
        <p:guide pos="7681"/>
        <p:guide orient="horz" pos="7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05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14.png"/><Relationship Id="rId9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4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5626100"/>
            <a:ext cx="20017702" cy="2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800"/>
              </a:lnSpc>
              <a:buNone/>
            </a:pPr>
            <a:r>
              <a:rPr lang="en-US" sz="12000" kern="0" spc="-240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Регламент работы </a:t>
            </a:r>
            <a:endParaRPr lang="en-US" sz="12000" dirty="0"/>
          </a:p>
          <a:p>
            <a:pPr marL="0" indent="0" algn="l">
              <a:lnSpc>
                <a:spcPts val="10800"/>
              </a:lnSpc>
              <a:buNone/>
            </a:pPr>
            <a:r>
              <a:rPr lang="en-US" sz="12000" kern="0" spc="-240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офисов продаж</a:t>
            </a:r>
            <a:endParaRPr lang="en-US" sz="12000" dirty="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5613400"/>
            <a:ext cx="6096762" cy="3543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2438705" y="5613400"/>
            <a:ext cx="6435471" cy="209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Пункт выдачи 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2438705" y="7975600"/>
            <a:ext cx="6198375" cy="12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Объем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продаж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5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00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000–1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5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000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рублей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месяц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Площадь от 15 м2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9386473" y="5613400"/>
            <a:ext cx="6096762" cy="3543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9386473" y="5613400"/>
            <a:ext cx="6435471" cy="209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Офис продаж </a:t>
            </a:r>
            <a:endParaRPr lang="en-US" sz="8000" dirty="0"/>
          </a:p>
        </p:txBody>
      </p:sp>
      <p:sp>
        <p:nvSpPr>
          <p:cNvPr id="7" name="Text 5"/>
          <p:cNvSpPr/>
          <p:nvPr/>
        </p:nvSpPr>
        <p:spPr>
          <a:xfrm>
            <a:off x="9386473" y="7975600"/>
            <a:ext cx="6198375" cy="12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Объем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продаж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5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001–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4 500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000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рублей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месяц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Площадь от 60 м2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16296137" y="5613400"/>
            <a:ext cx="6096762" cy="3543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7"/>
          <p:cNvSpPr/>
          <p:nvPr/>
        </p:nvSpPr>
        <p:spPr>
          <a:xfrm>
            <a:off x="16296137" y="5613400"/>
            <a:ext cx="6435471" cy="209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Премиум офис</a:t>
            </a:r>
            <a:endParaRPr lang="en-US" sz="8000" dirty="0"/>
          </a:p>
        </p:txBody>
      </p:sp>
      <p:sp>
        <p:nvSpPr>
          <p:cNvPr id="10" name="Text 8"/>
          <p:cNvSpPr/>
          <p:nvPr/>
        </p:nvSpPr>
        <p:spPr>
          <a:xfrm>
            <a:off x="16296137" y="7975600"/>
            <a:ext cx="6198375" cy="12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Объем продаж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от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4 5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00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001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баллов в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месяц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Площадь от 100 м2</a:t>
            </a:r>
            <a:endParaRPr lang="en-US" sz="2400" dirty="0"/>
          </a:p>
        </p:txBody>
      </p:sp>
      <p:pic>
        <p:nvPicPr>
          <p:cNvPr id="11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64095" y="4165600"/>
            <a:ext cx="12702" cy="5524500"/>
          </a:xfrm>
          <a:prstGeom prst="rect">
            <a:avLst/>
          </a:prstGeom>
        </p:spPr>
      </p:pic>
      <p:pic>
        <p:nvPicPr>
          <p:cNvPr id="12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711864" y="4165600"/>
            <a:ext cx="12702" cy="55245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2438705" y="4165600"/>
            <a:ext cx="5830029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01</a:t>
            </a:r>
            <a:endParaRPr lang="en-US" sz="2400" dirty="0"/>
          </a:p>
        </p:txBody>
      </p:sp>
      <p:sp>
        <p:nvSpPr>
          <p:cNvPr id="14" name="Text 10"/>
          <p:cNvSpPr/>
          <p:nvPr/>
        </p:nvSpPr>
        <p:spPr>
          <a:xfrm>
            <a:off x="9386473" y="4165600"/>
            <a:ext cx="5830029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02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16296137" y="4165600"/>
            <a:ext cx="5830029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03</a:t>
            </a:r>
            <a:endParaRPr lang="en-US" sz="2400" dirty="0"/>
          </a:p>
        </p:txBody>
      </p:sp>
      <p:sp>
        <p:nvSpPr>
          <p:cNvPr id="16" name="Shape 12"/>
          <p:cNvSpPr/>
          <p:nvPr/>
        </p:nvSpPr>
        <p:spPr>
          <a:xfrm>
            <a:off x="2438705" y="10972800"/>
            <a:ext cx="13044530" cy="1524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" name="Shape 13"/>
          <p:cNvSpPr/>
          <p:nvPr/>
        </p:nvSpPr>
        <p:spPr>
          <a:xfrm>
            <a:off x="2438705" y="10972800"/>
            <a:ext cx="13044530" cy="1524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8" name="Text 14"/>
          <p:cNvSpPr/>
          <p:nvPr/>
        </p:nvSpPr>
        <p:spPr>
          <a:xfrm>
            <a:off x="2438705" y="10999536"/>
            <a:ext cx="13146143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Важно:</a:t>
            </a:r>
            <a:endParaRPr lang="en-US" sz="2400" dirty="0"/>
          </a:p>
        </p:txBody>
      </p:sp>
      <p:sp>
        <p:nvSpPr>
          <p:cNvPr id="19" name="Text 15"/>
          <p:cNvSpPr/>
          <p:nvPr/>
        </p:nvSpPr>
        <p:spPr>
          <a:xfrm>
            <a:off x="2438705" y="11647236"/>
            <a:ext cx="13120740" cy="97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ПВП может перейти в категорию ОП при достижении объема продаж в </a:t>
            </a:r>
            <a:r>
              <a:rPr lang="ru-RU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8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00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000 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рублей в месяц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Для этого необходимо отправить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заявление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компанию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 просьбой перевести из категории ПВП в категорию ОП. 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таком случае ОП берет на себя обязательства соответствовать всем требованиям компании к ОП.</a:t>
            </a:r>
            <a:endParaRPr lang="en-US" sz="1800" dirty="0"/>
          </a:p>
        </p:txBody>
      </p:sp>
      <p:pic>
        <p:nvPicPr>
          <p:cNvPr id="20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489011" y="12458700"/>
            <a:ext cx="317540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10</a:t>
            </a:r>
            <a:endParaRPr lang="en-US" sz="1800" dirty="0"/>
          </a:p>
        </p:txBody>
      </p:sp>
      <p:pic>
        <p:nvPicPr>
          <p:cNvPr id="22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1016000"/>
            <a:ext cx="14886261" cy="32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2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Рекомендации</a:t>
            </a:r>
            <a:endParaRPr lang="en-US" sz="12000" dirty="0"/>
          </a:p>
          <a:p>
            <a:pPr marL="0" indent="0" algn="l">
              <a:lnSpc>
                <a:spcPts val="132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по расположению</a:t>
            </a:r>
            <a:endParaRPr lang="en-US" sz="12000" dirty="0"/>
          </a:p>
        </p:txBody>
      </p:sp>
      <p:sp>
        <p:nvSpPr>
          <p:cNvPr id="3" name="Text 1"/>
          <p:cNvSpPr/>
          <p:nvPr/>
        </p:nvSpPr>
        <p:spPr>
          <a:xfrm>
            <a:off x="2438705" y="5561932"/>
            <a:ext cx="9856432" cy="70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Рекомендуется располагать ОП на 1-х этажах.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Не рекомендуется располагать ОП на цокольных этажах.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Не допускается расположение ОП в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подвалах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случае расположения ОП на этажах выше первого необходимо, чтобы  здание было оборудовано комфортабельным лифтом и презентабельной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лестницей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Вход в помещения, а также пути следования к помещениям должны быть чистыми, без посторонних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запахов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Пол в офисе должен быть выполнен из современных, экологичных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материалов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Рекомендуемая высота потолков в офисе – от 2,8 метра.</a:t>
            </a:r>
            <a:endParaRPr lang="en-US" sz="2400" dirty="0"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578" y="0"/>
            <a:ext cx="5741118" cy="13716000"/>
          </a:xfrm>
          <a:prstGeom prst="rect">
            <a:avLst/>
          </a:prstGeom>
        </p:spPr>
      </p:pic>
      <p:pic>
        <p:nvPicPr>
          <p:cNvPr id="5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89011" y="12458700"/>
            <a:ext cx="254032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11</a:t>
            </a:r>
            <a:endParaRPr lang="en-US" sz="1800" dirty="0"/>
          </a:p>
        </p:txBody>
      </p:sp>
      <p:pic>
        <p:nvPicPr>
          <p:cNvPr id="7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197" y="1016000"/>
            <a:ext cx="787498" cy="8128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03410" y="1022350"/>
            <a:ext cx="460629" cy="460573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438705" y="4254500"/>
            <a:ext cx="9754819" cy="53721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1"/>
          <p:cNvSpPr/>
          <p:nvPr/>
        </p:nvSpPr>
        <p:spPr>
          <a:xfrm>
            <a:off x="2438705" y="4254500"/>
            <a:ext cx="11312881" cy="290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Требования</a:t>
            </a:r>
            <a:endParaRPr lang="en-US" sz="8000" dirty="0"/>
          </a:p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к пункту выдачи продукции</a:t>
            </a:r>
            <a:endParaRPr lang="en-US" sz="8000" dirty="0"/>
          </a:p>
        </p:txBody>
      </p:sp>
      <p:sp>
        <p:nvSpPr>
          <p:cNvPr id="6" name="Text 2"/>
          <p:cNvSpPr/>
          <p:nvPr/>
        </p:nvSpPr>
        <p:spPr>
          <a:xfrm>
            <a:off x="2438705" y="7416800"/>
            <a:ext cx="8611676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500" kern="0" spc="-90" dirty="0">
                <a:solidFill>
                  <a:srgbClr val="004643">
                    <a:alpha val="100000"/>
                  </a:srgbClr>
                </a:solidFill>
                <a:latin typeface="Suisse Int'l Light" pitchFamily="34" charset="0"/>
                <a:ea typeface="Suisse Int'l Light" pitchFamily="34" charset="-122"/>
                <a:cs typeface="Suisse Int'l Light" pitchFamily="34" charset="-120"/>
              </a:rPr>
              <a:t>Для обеспечения клиентов продукцией в малых и средних городах.</a:t>
            </a:r>
            <a:endParaRPr lang="en-US" sz="4500" dirty="0"/>
          </a:p>
        </p:txBody>
      </p:sp>
      <p:sp>
        <p:nvSpPr>
          <p:cNvPr id="7" name="Shape 3"/>
          <p:cNvSpPr/>
          <p:nvPr/>
        </p:nvSpPr>
        <p:spPr>
          <a:xfrm>
            <a:off x="13412876" y="45339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4"/>
          <p:cNvSpPr/>
          <p:nvPr/>
        </p:nvSpPr>
        <p:spPr>
          <a:xfrm>
            <a:off x="13412876" y="44323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Обязательные условия: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13412876" y="5080000"/>
            <a:ext cx="8611676" cy="20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Топ-30 продуктов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Новинки рекламно-сувенирной продукции, поступившей в продажу       за последние 6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месяцев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Стенд с актуальной информацией о новинках продукции, акциях                и сайтах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Устойчивая работа каналов связи и интернета. </a:t>
            </a:r>
            <a:endParaRPr lang="en-US" sz="1800" dirty="0"/>
          </a:p>
        </p:txBody>
      </p:sp>
      <p:sp>
        <p:nvSpPr>
          <p:cNvPr id="10" name="Shape 6"/>
          <p:cNvSpPr/>
          <p:nvPr/>
        </p:nvSpPr>
        <p:spPr>
          <a:xfrm>
            <a:off x="13412876" y="8115300"/>
            <a:ext cx="8535467" cy="6591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1" name="Text 7"/>
          <p:cNvSpPr/>
          <p:nvPr/>
        </p:nvSpPr>
        <p:spPr>
          <a:xfrm>
            <a:off x="13412876" y="80137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Рекомендованные условия: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13412876" y="8661400"/>
            <a:ext cx="8611676" cy="97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Оформленная витрина с выставленными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продуктами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Удобная транспортная доступность (предпочтительно – центр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города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);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Внешний вид сотрудников в соответствии с дресс-кодом компании. </a:t>
            </a:r>
            <a:endParaRPr lang="en-US" sz="1800" dirty="0"/>
          </a:p>
        </p:txBody>
      </p:sp>
      <p:pic>
        <p:nvPicPr>
          <p:cNvPr id="13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12</a:t>
            </a:r>
            <a:endParaRPr lang="en-US" sz="1800" dirty="0"/>
          </a:p>
        </p:txBody>
      </p:sp>
      <p:pic>
        <p:nvPicPr>
          <p:cNvPr id="15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197" y="1016000"/>
            <a:ext cx="787498" cy="8128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03410" y="1022350"/>
            <a:ext cx="460629" cy="460573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438705" y="4254500"/>
            <a:ext cx="10974172" cy="4457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1"/>
          <p:cNvSpPr/>
          <p:nvPr/>
        </p:nvSpPr>
        <p:spPr>
          <a:xfrm>
            <a:off x="2438705" y="4254500"/>
            <a:ext cx="11312881" cy="1989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Требования</a:t>
            </a:r>
            <a:endParaRPr lang="en-US" sz="8000" dirty="0"/>
          </a:p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к офису продаж</a:t>
            </a:r>
            <a:endParaRPr lang="en-US" sz="8000" dirty="0"/>
          </a:p>
        </p:txBody>
      </p:sp>
      <p:sp>
        <p:nvSpPr>
          <p:cNvPr id="6" name="Text 2"/>
          <p:cNvSpPr/>
          <p:nvPr/>
        </p:nvSpPr>
        <p:spPr>
          <a:xfrm>
            <a:off x="2438705" y="6502400"/>
            <a:ext cx="8611676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500" kern="0" spc="-90" dirty="0">
                <a:solidFill>
                  <a:srgbClr val="004643">
                    <a:alpha val="100000"/>
                  </a:srgbClr>
                </a:solidFill>
                <a:latin typeface="Suisse Int'l Light" pitchFamily="34" charset="0"/>
                <a:ea typeface="Suisse Int'l Light" pitchFamily="34" charset="-122"/>
                <a:cs typeface="Suisse Int'l Light" pitchFamily="34" charset="-120"/>
              </a:rPr>
              <a:t>Открывается в регионах</a:t>
            </a:r>
            <a:endParaRPr lang="en-US" sz="4500" dirty="0"/>
          </a:p>
          <a:p>
            <a:pPr marL="0" indent="0" algn="l">
              <a:lnSpc>
                <a:spcPts val="5400"/>
              </a:lnSpc>
              <a:buNone/>
            </a:pPr>
            <a:r>
              <a:rPr lang="en-US" sz="4500" kern="0" spc="-90" dirty="0">
                <a:solidFill>
                  <a:srgbClr val="004643">
                    <a:alpha val="100000"/>
                  </a:srgbClr>
                </a:solidFill>
                <a:latin typeface="Suisse Int'l Light" pitchFamily="34" charset="0"/>
                <a:ea typeface="Suisse Int'l Light" pitchFamily="34" charset="-122"/>
                <a:cs typeface="Suisse Int'l Light" pitchFamily="34" charset="-120"/>
              </a:rPr>
              <a:t>с высокой активностью лидеров компании.</a:t>
            </a:r>
            <a:endParaRPr lang="en-US" sz="4500" dirty="0"/>
          </a:p>
        </p:txBody>
      </p:sp>
      <p:sp>
        <p:nvSpPr>
          <p:cNvPr id="7" name="Shape 3"/>
          <p:cNvSpPr/>
          <p:nvPr/>
        </p:nvSpPr>
        <p:spPr>
          <a:xfrm>
            <a:off x="13412876" y="3200400"/>
            <a:ext cx="8535467" cy="63119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4"/>
          <p:cNvSpPr/>
          <p:nvPr/>
        </p:nvSpPr>
        <p:spPr>
          <a:xfrm>
            <a:off x="13412876" y="30988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Обязательные условия: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13412876" y="3746500"/>
            <a:ext cx="8611676" cy="576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Полный ассортимент продукции компании в ОП,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представленный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поставщиком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Товарный запас, покрывающий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потребности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клиентов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,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обслуживающихся в данном офисе, до следующей планируемой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поставки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Изолированный торговый зал со стойкой ресепшен    для реализации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продукции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Изолированный презентационный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зал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Оформленная витрина с выставленными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продуктами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Демонстрационно-маркетинговые стойки (например: стойки Alive, Privilege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т.п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.)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Устойчивая работа каналов связи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интернета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Стенд с актуальной информацией о новинках продукции, акциях, и сайтах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Участие ОП в маркетинговых активностях компании – мероприятия по запуску новых продуктов, мероприятия и акции от компании, мероприятия посвящённые государственным праздникам и др.</a:t>
            </a:r>
            <a:endParaRPr lang="en-US" sz="1800" dirty="0"/>
          </a:p>
        </p:txBody>
      </p:sp>
      <p:sp>
        <p:nvSpPr>
          <p:cNvPr id="10" name="Shape 6"/>
          <p:cNvSpPr/>
          <p:nvPr/>
        </p:nvSpPr>
        <p:spPr>
          <a:xfrm>
            <a:off x="13412876" y="10375900"/>
            <a:ext cx="8535467" cy="6591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1" name="Text 7"/>
          <p:cNvSpPr/>
          <p:nvPr/>
        </p:nvSpPr>
        <p:spPr>
          <a:xfrm>
            <a:off x="13412876" y="102743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Рекомендованные условия: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13412876" y="10922000"/>
            <a:ext cx="8611676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Удобная транспортная доступность (предпочтительно центр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города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).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Внешний вид сотрудников в соответствии с дресс-кодом компании. </a:t>
            </a:r>
            <a:endParaRPr lang="en-US" sz="1800" dirty="0"/>
          </a:p>
        </p:txBody>
      </p:sp>
      <p:pic>
        <p:nvPicPr>
          <p:cNvPr id="13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13</a:t>
            </a:r>
            <a:endParaRPr lang="en-US" sz="1800" dirty="0"/>
          </a:p>
        </p:txBody>
      </p:sp>
      <p:pic>
        <p:nvPicPr>
          <p:cNvPr id="15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6032500"/>
            <a:ext cx="10974172" cy="1651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2438705" y="6032500"/>
            <a:ext cx="11312881" cy="1989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Требования</a:t>
            </a:r>
            <a:endParaRPr lang="en-US" sz="8000" dirty="0"/>
          </a:p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к премиум офису</a:t>
            </a:r>
            <a:endParaRPr lang="en-US" sz="8000" dirty="0"/>
          </a:p>
        </p:txBody>
      </p:sp>
      <p:sp>
        <p:nvSpPr>
          <p:cNvPr id="4" name="Shape 2"/>
          <p:cNvSpPr/>
          <p:nvPr/>
        </p:nvSpPr>
        <p:spPr>
          <a:xfrm>
            <a:off x="13412876" y="2171700"/>
            <a:ext cx="8535467" cy="63119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13412876" y="20701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Обязательные условия: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3412876" y="2717800"/>
            <a:ext cx="8611676" cy="7975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Полный ассортимент продукции компании в ОП,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представленный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            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поставщиком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Товарный запас, покрывающий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потребности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клиентов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,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обсуживающихся            в данном офисе, до следующей планируемой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поставки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Изолированный торговый отдел со стойкой ресепшен для реализации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продукции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Презентационный зал от 40 м2;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Оформленная витрина с выставленными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продуктами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Демонстрационно-маркетинговые стойки (например: стойки Alive, Privilege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т.п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.);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Устойчивая работа каналов связи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интернета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Отдельный вход (допускается общий вход в офисах, располагающихся    в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бизнес-центрах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);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Собственные санузлы в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офисе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Возможность размещения вывесок с названием компании и навигацией на фасаде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здания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Внешний вид сотрудников в соответствии с дресс-кодом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Стенд с актуальной информацией о новинках продукции, акциях,               и сайтах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Участие ОП в маркетинговых активностях компании – мероприятия       по запуску новых продуктов, мероприятия и акции от компании, мероприятия, посвящённые государственным праздникам.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13412876" y="11671300"/>
            <a:ext cx="8535467" cy="6591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13412876" y="115697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Рекомендованные условия: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3412876" y="12217400"/>
            <a:ext cx="861167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Удобная транспортная доступность (предпочтительно центр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города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).</a:t>
            </a:r>
            <a:endParaRPr lang="en-US" sz="1800" dirty="0"/>
          </a:p>
        </p:txBody>
      </p:sp>
      <p:pic>
        <p:nvPicPr>
          <p:cNvPr id="10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14</a:t>
            </a:r>
            <a:endParaRPr lang="en-US" sz="1800" dirty="0"/>
          </a:p>
        </p:txBody>
      </p:sp>
      <p:pic>
        <p:nvPicPr>
          <p:cNvPr id="12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4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3167844"/>
            <a:ext cx="18092889" cy="954485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17972"/>
              </a:lnSpc>
              <a:buNone/>
            </a:pPr>
            <a:r>
              <a:rPr lang="en-US" sz="19969" kern="0" spc="-399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Наружное оформление</a:t>
            </a:r>
            <a:endParaRPr lang="en-US" sz="19969" dirty="0"/>
          </a:p>
          <a:p>
            <a:pPr marL="0" indent="0" algn="l">
              <a:lnSpc>
                <a:spcPts val="17972"/>
              </a:lnSpc>
              <a:buNone/>
            </a:pPr>
            <a:r>
              <a:rPr lang="en-US" sz="19969" kern="0" spc="-399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к офисов продаж</a:t>
            </a:r>
            <a:endParaRPr lang="en-US" sz="19969" dirty="0"/>
          </a:p>
        </p:txBody>
      </p:sp>
      <p:sp>
        <p:nvSpPr>
          <p:cNvPr id="3" name="Text 1"/>
          <p:cNvSpPr/>
          <p:nvPr/>
        </p:nvSpPr>
        <p:spPr>
          <a:xfrm>
            <a:off x="16423153" y="908858"/>
            <a:ext cx="10394056" cy="84374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49"/>
              </a:lnSpc>
              <a:buNone/>
            </a:pPr>
            <a:r>
              <a:rPr lang="en-US" sz="2531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Размещение вывесок</a:t>
            </a:r>
            <a:endParaRPr lang="en-US" sz="2531" dirty="0"/>
          </a:p>
          <a:p>
            <a:pPr marL="0" indent="0" algn="l">
              <a:lnSpc>
                <a:spcPts val="4049"/>
              </a:lnSpc>
              <a:buNone/>
            </a:pPr>
            <a:r>
              <a:rPr lang="en-US" sz="2531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Оформление фасадов</a:t>
            </a:r>
            <a:endParaRPr lang="en-US" sz="2531" dirty="0"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197" y="6451600"/>
            <a:ext cx="787498" cy="812800"/>
          </a:xfrm>
          <a:prstGeom prst="rect">
            <a:avLst/>
          </a:prstGeom>
        </p:spPr>
      </p:pic>
      <p:pic>
        <p:nvPicPr>
          <p:cNvPr id="5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03410" y="6457950"/>
            <a:ext cx="460629" cy="460573"/>
          </a:xfrm>
          <a:prstGeom prst="rect">
            <a:avLst/>
          </a:prstGeom>
        </p:spPr>
      </p:pic>
      <p:pic>
        <p:nvPicPr>
          <p:cNvPr id="6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15</a:t>
            </a:r>
            <a:endParaRPr lang="en-US" sz="1800" dirty="0"/>
          </a:p>
        </p:txBody>
      </p:sp>
      <p:pic>
        <p:nvPicPr>
          <p:cNvPr id="8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1016000"/>
            <a:ext cx="11482235" cy="32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2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Размещение вывесок</a:t>
            </a:r>
            <a:endParaRPr lang="en-US" sz="12000" dirty="0"/>
          </a:p>
        </p:txBody>
      </p:sp>
      <p:sp>
        <p:nvSpPr>
          <p:cNvPr id="3" name="Text 1"/>
          <p:cNvSpPr/>
          <p:nvPr/>
        </p:nvSpPr>
        <p:spPr>
          <a:xfrm>
            <a:off x="12720640" y="6626631"/>
            <a:ext cx="9284860" cy="46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еобходимые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подготовительные меры, согласования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 регистрацию в уполномоченных государственных органах.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Руководитель ОП несет персональную ответственность, предусмотренную действующим законодательством,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за неисполнение требований, условий и порядка установки, эксплуатации, в том числе регистрации и согласования информационных и рекламных вывесок, а также рекламы.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2438705" y="5551714"/>
            <a:ext cx="9284860" cy="710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Руководитель ОП, по предварительном письменному согласованию с 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компанией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,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вправе размещать вывески и иные рекламные информационные конструкции на элементах зданий, строений, сооружений, элементах отдельно стоящих конструкций. При размещении вывесок руководитель ОП обязан соблюдать установленные действующим законодательством правила, нормы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 требования, установленные на региональном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 федеральном уровнях, в частности законодательство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 рекламе, градостроительству, архитектуре и проч., в том числе до начала выполнения каких-либо работ проводить </a:t>
            </a:r>
            <a:endParaRPr lang="en-US" sz="2400" dirty="0"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070" y="1130300"/>
            <a:ext cx="4585273" cy="4584700"/>
          </a:xfrm>
          <a:prstGeom prst="rect">
            <a:avLst/>
          </a:prstGeom>
        </p:spPr>
      </p:pic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16</a:t>
            </a:r>
            <a:endParaRPr lang="en-US" sz="1800" dirty="0"/>
          </a:p>
        </p:txBody>
      </p:sp>
      <p:pic>
        <p:nvPicPr>
          <p:cNvPr id="8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1016000"/>
            <a:ext cx="6355028" cy="1985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600"/>
              </a:lnSpc>
              <a:buNone/>
            </a:pPr>
            <a:r>
              <a:rPr lang="en-US" sz="7600" kern="0" spc="-152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Оформление фасадов</a:t>
            </a:r>
            <a:endParaRPr lang="en-US" sz="7600" dirty="0"/>
          </a:p>
        </p:txBody>
      </p:sp>
      <p:sp>
        <p:nvSpPr>
          <p:cNvPr id="3" name="Shape 1"/>
          <p:cNvSpPr/>
          <p:nvPr/>
        </p:nvSpPr>
        <p:spPr>
          <a:xfrm>
            <a:off x="2438705" y="8191500"/>
            <a:ext cx="4750394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2"/>
          <p:cNvSpPr/>
          <p:nvPr/>
        </p:nvSpPr>
        <p:spPr>
          <a:xfrm>
            <a:off x="2438705" y="8298446"/>
            <a:ext cx="4852006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Обязательные условия: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2438705" y="8946146"/>
            <a:ext cx="4826603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Вывеска Coral Club на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фасаде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Табличка с графиком работы офиса.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2438705" y="10502900"/>
            <a:ext cx="4750394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5"/>
          <p:cNvSpPr/>
          <p:nvPr/>
        </p:nvSpPr>
        <p:spPr>
          <a:xfrm>
            <a:off x="2438705" y="10609846"/>
            <a:ext cx="4852006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Дополнительные элементы: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2438705" y="11257546"/>
            <a:ext cx="4826603" cy="134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Угловые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кронштейн-панели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Оклейка стеклянных фасадов витражной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пленкой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Вывеска-козырек.</a:t>
            </a:r>
            <a:endParaRPr lang="en-US" sz="1800" dirty="0"/>
          </a:p>
        </p:txBody>
      </p:sp>
      <p:pic>
        <p:nvPicPr>
          <p:cNvPr id="9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191" y="0"/>
            <a:ext cx="14860857" cy="13716000"/>
          </a:xfrm>
          <a:prstGeom prst="rect">
            <a:avLst/>
          </a:prstGeom>
        </p:spPr>
      </p:pic>
      <p:pic>
        <p:nvPicPr>
          <p:cNvPr id="10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89011" y="12458700"/>
            <a:ext cx="279435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17</a:t>
            </a:r>
            <a:endParaRPr lang="en-US" sz="1800" dirty="0"/>
          </a:p>
        </p:txBody>
      </p:sp>
      <p:pic>
        <p:nvPicPr>
          <p:cNvPr id="12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4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4973589"/>
            <a:ext cx="14669960" cy="773392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14572"/>
              </a:lnSpc>
              <a:buNone/>
            </a:pPr>
            <a:r>
              <a:rPr lang="en-US" sz="16191" kern="0" spc="-324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Внутреннее оформление</a:t>
            </a:r>
            <a:endParaRPr lang="en-US" sz="16191" dirty="0"/>
          </a:p>
          <a:p>
            <a:pPr marL="0" indent="0" algn="l">
              <a:lnSpc>
                <a:spcPts val="14572"/>
              </a:lnSpc>
              <a:buNone/>
            </a:pPr>
            <a:r>
              <a:rPr lang="en-US" sz="16191" kern="0" spc="-324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к офисов продаж</a:t>
            </a:r>
            <a:endParaRPr lang="en-US" sz="16191" dirty="0"/>
          </a:p>
        </p:txBody>
      </p:sp>
      <p:sp>
        <p:nvSpPr>
          <p:cNvPr id="3" name="Text 1"/>
          <p:cNvSpPr/>
          <p:nvPr/>
        </p:nvSpPr>
        <p:spPr>
          <a:xfrm>
            <a:off x="16423153" y="952500"/>
            <a:ext cx="9856432" cy="369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Элементы фирменного стиля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Стеклянные перегородки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Торговый отдел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Презентационный зал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Переговорная комната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Входная группа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Витрины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Дресс-код сотрудников</a:t>
            </a:r>
            <a:endParaRPr lang="en-US" sz="2400" dirty="0"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197" y="6451600"/>
            <a:ext cx="787498" cy="812800"/>
          </a:xfrm>
          <a:prstGeom prst="rect">
            <a:avLst/>
          </a:prstGeom>
        </p:spPr>
      </p:pic>
      <p:pic>
        <p:nvPicPr>
          <p:cNvPr id="5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03410" y="6457950"/>
            <a:ext cx="460629" cy="460573"/>
          </a:xfrm>
          <a:prstGeom prst="rect">
            <a:avLst/>
          </a:prstGeom>
        </p:spPr>
      </p:pic>
      <p:pic>
        <p:nvPicPr>
          <p:cNvPr id="6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6378" y="8558213"/>
            <a:ext cx="5321965" cy="3987800"/>
          </a:xfrm>
          <a:prstGeom prst="rect">
            <a:avLst/>
          </a:prstGeom>
        </p:spPr>
      </p:pic>
      <p:pic>
        <p:nvPicPr>
          <p:cNvPr id="7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18</a:t>
            </a:r>
            <a:endParaRPr lang="en-US" sz="1800" dirty="0"/>
          </a:p>
        </p:txBody>
      </p:sp>
      <p:pic>
        <p:nvPicPr>
          <p:cNvPr id="9" name="Image 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964895" y="10972800"/>
            <a:ext cx="101613" cy="1282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12193524" y="4254500"/>
            <a:ext cx="9754819" cy="3733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2"/>
          <p:cNvSpPr/>
          <p:nvPr/>
        </p:nvSpPr>
        <p:spPr>
          <a:xfrm>
            <a:off x="12193524" y="4152900"/>
            <a:ext cx="9856432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Стены и потолок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2193524" y="4775200"/>
            <a:ext cx="9856432" cy="32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Окрашенные светлые тона, возможно использование фирменных цветных декоративных элементов.
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Основной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тон краски для потолка и стен –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цвет слоновой кости: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NCS 0503-Y20R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Для декорирования отдельных участков –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зелёный фирменный: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NCS S4550-B40G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12193524" y="8851900"/>
            <a:ext cx="9754819" cy="2286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5"/>
          <p:cNvSpPr/>
          <p:nvPr/>
        </p:nvSpPr>
        <p:spPr>
          <a:xfrm>
            <a:off x="12193524" y="8750300"/>
            <a:ext cx="9856432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Пол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2193524" y="9372600"/>
            <a:ext cx="9856432" cy="176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Предпочтительно использование керамогранита, цвет коричневый (под дерево). Производитель – Estima, серия – Brigantina.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Модели – BG01 и BG02. Размер – 150х600мм.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2438705" y="4254500"/>
            <a:ext cx="10974172" cy="53721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0" name="Text 8"/>
          <p:cNvSpPr/>
          <p:nvPr/>
        </p:nvSpPr>
        <p:spPr>
          <a:xfrm>
            <a:off x="2438705" y="4254500"/>
            <a:ext cx="8759862" cy="290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Элементы фирменного стиля</a:t>
            </a:r>
            <a:endParaRPr lang="en-US" sz="8000" dirty="0"/>
          </a:p>
        </p:txBody>
      </p:sp>
      <p:sp>
        <p:nvSpPr>
          <p:cNvPr id="11" name="Text 9"/>
          <p:cNvSpPr/>
          <p:nvPr/>
        </p:nvSpPr>
        <p:spPr>
          <a:xfrm>
            <a:off x="2438705" y="7416800"/>
            <a:ext cx="8611676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500" kern="0" spc="-90" dirty="0">
                <a:solidFill>
                  <a:srgbClr val="004643">
                    <a:alpha val="100000"/>
                  </a:srgbClr>
                </a:solidFill>
                <a:latin typeface="Suisse Int'l Light" pitchFamily="34" charset="0"/>
                <a:ea typeface="Suisse Int'l Light" pitchFamily="34" charset="-122"/>
                <a:cs typeface="Suisse Int'l Light" pitchFamily="34" charset="-120"/>
              </a:rPr>
              <a:t>Интерьер ОП должен быть выполнен в фирменном стиле компании</a:t>
            </a:r>
            <a:endParaRPr lang="en-US" sz="4500" dirty="0"/>
          </a:p>
        </p:txBody>
      </p:sp>
      <p:pic>
        <p:nvPicPr>
          <p:cNvPr id="1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19</a:t>
            </a:r>
            <a:endParaRPr lang="en-US" sz="1800" dirty="0"/>
          </a:p>
        </p:txBody>
      </p:sp>
      <p:pic>
        <p:nvPicPr>
          <p:cNvPr id="14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965200"/>
            <a:ext cx="10732841" cy="161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08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Содержание</a:t>
            </a:r>
            <a:endParaRPr lang="en-US" sz="12000" dirty="0"/>
          </a:p>
        </p:txBody>
      </p:sp>
      <p:sp>
        <p:nvSpPr>
          <p:cNvPr id="3" name="Shape 1"/>
          <p:cNvSpPr/>
          <p:nvPr/>
        </p:nvSpPr>
        <p:spPr>
          <a:xfrm>
            <a:off x="13412876" y="8178800"/>
            <a:ext cx="9754819" cy="4521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13412876" y="8178800"/>
            <a:ext cx="9754819" cy="368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13412876" y="8009467"/>
            <a:ext cx="5034063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Общая информация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22481810" y="8009467"/>
            <a:ext cx="855240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02</a:t>
            </a:r>
            <a:endParaRPr lang="en-US" sz="4000" dirty="0"/>
          </a:p>
        </p:txBody>
      </p:sp>
      <p:sp>
        <p:nvSpPr>
          <p:cNvPr id="7" name="Shape 5"/>
          <p:cNvSpPr/>
          <p:nvPr/>
        </p:nvSpPr>
        <p:spPr>
          <a:xfrm>
            <a:off x="13412876" y="9055100"/>
            <a:ext cx="9754819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13412876" y="8885767"/>
            <a:ext cx="6799583" cy="1045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Требования к помещениям</a:t>
            </a:r>
            <a:endParaRPr lang="en-US" sz="4000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офисов продаж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22481810" y="8885767"/>
            <a:ext cx="855240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09</a:t>
            </a:r>
            <a:endParaRPr lang="en-US" sz="4000" dirty="0"/>
          </a:p>
        </p:txBody>
      </p:sp>
      <p:sp>
        <p:nvSpPr>
          <p:cNvPr id="10" name="Shape 8"/>
          <p:cNvSpPr/>
          <p:nvPr/>
        </p:nvSpPr>
        <p:spPr>
          <a:xfrm>
            <a:off x="13412876" y="10439400"/>
            <a:ext cx="9754819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1" name="Text 9"/>
          <p:cNvSpPr/>
          <p:nvPr/>
        </p:nvSpPr>
        <p:spPr>
          <a:xfrm>
            <a:off x="13412876" y="10270067"/>
            <a:ext cx="5846964" cy="1045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Наружное оформление</a:t>
            </a:r>
            <a:endParaRPr lang="en-US" sz="4000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офисов продаж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22481810" y="10270067"/>
            <a:ext cx="855240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15</a:t>
            </a:r>
            <a:endParaRPr lang="en-US" sz="4000" dirty="0"/>
          </a:p>
        </p:txBody>
      </p:sp>
      <p:sp>
        <p:nvSpPr>
          <p:cNvPr id="13" name="Shape 11"/>
          <p:cNvSpPr/>
          <p:nvPr/>
        </p:nvSpPr>
        <p:spPr>
          <a:xfrm>
            <a:off x="13412876" y="11823700"/>
            <a:ext cx="9754819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4" name="Text 12"/>
          <p:cNvSpPr/>
          <p:nvPr/>
        </p:nvSpPr>
        <p:spPr>
          <a:xfrm>
            <a:off x="13412876" y="11654367"/>
            <a:ext cx="6253415" cy="1045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Внутреннее оформление</a:t>
            </a:r>
            <a:endParaRPr lang="en-US" sz="4000" dirty="0"/>
          </a:p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офисов продаж</a:t>
            </a:r>
            <a:endParaRPr lang="en-US" sz="4000" dirty="0"/>
          </a:p>
        </p:txBody>
      </p:sp>
      <p:sp>
        <p:nvSpPr>
          <p:cNvPr id="15" name="Text 13"/>
          <p:cNvSpPr/>
          <p:nvPr/>
        </p:nvSpPr>
        <p:spPr>
          <a:xfrm>
            <a:off x="22481810" y="11654367"/>
            <a:ext cx="855240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18</a:t>
            </a:r>
            <a:endParaRPr lang="en-US" sz="4000" dirty="0"/>
          </a:p>
        </p:txBody>
      </p:sp>
      <p:pic>
        <p:nvPicPr>
          <p:cNvPr id="16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489011" y="12458700"/>
            <a:ext cx="317540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01</a:t>
            </a:r>
            <a:endParaRPr lang="en-US" sz="1800" dirty="0"/>
          </a:p>
        </p:txBody>
      </p:sp>
      <p:pic>
        <p:nvPicPr>
          <p:cNvPr id="18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05" y="2946400"/>
            <a:ext cx="9754819" cy="9753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3412876" y="1219200"/>
            <a:ext cx="8535467" cy="7035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3412876" y="1219200"/>
            <a:ext cx="8857240" cy="1985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600"/>
              </a:lnSpc>
              <a:buNone/>
            </a:pPr>
            <a:r>
              <a:rPr lang="en-US" sz="7600" kern="0" spc="-152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Стеклянные перегородки</a:t>
            </a:r>
            <a:endParaRPr lang="en-US" sz="7600" dirty="0"/>
          </a:p>
        </p:txBody>
      </p:sp>
      <p:sp>
        <p:nvSpPr>
          <p:cNvPr id="5" name="Text 2"/>
          <p:cNvSpPr/>
          <p:nvPr/>
        </p:nvSpPr>
        <p:spPr>
          <a:xfrm>
            <a:off x="13412876" y="3594100"/>
            <a:ext cx="8637080" cy="46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Приветствуется установка стеклянных перегородок,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алюминиевой раме или без (при соблюдении допустимого уровня шумоизоляции в помещениях).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При установке стеклянных перегородок их необходимо оклеить пленкой: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685800" lvl="1" indent="-342900" algn="l">
              <a:lnSpc>
                <a:spcPts val="3840"/>
              </a:lnSpc>
              <a:buSzPct val="100000"/>
              <a:buChar char="•"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Матовая прозрачная Orakal 641;
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Матовая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прозрачная Orakal 8510 с эффектом пескоструйной обработки стекла</a:t>
            </a:r>
            <a:endParaRPr lang="en-US" sz="24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89011" y="1245870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20</a:t>
            </a:r>
            <a:endParaRPr lang="en-US" sz="1800" dirty="0"/>
          </a:p>
        </p:txBody>
      </p:sp>
      <p:pic>
        <p:nvPicPr>
          <p:cNvPr id="8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254607" y="0"/>
            <a:ext cx="12702" cy="136779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38705" y="1244600"/>
            <a:ext cx="10974172" cy="3543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438705" y="1244600"/>
            <a:ext cx="11312881" cy="1075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Торговый отдел</a:t>
            </a:r>
            <a:endParaRPr lang="en-US" sz="8000" dirty="0"/>
          </a:p>
        </p:txBody>
      </p:sp>
      <p:sp>
        <p:nvSpPr>
          <p:cNvPr id="5" name="Text 2"/>
          <p:cNvSpPr/>
          <p:nvPr/>
        </p:nvSpPr>
        <p:spPr>
          <a:xfrm>
            <a:off x="2438705" y="2578100"/>
            <a:ext cx="8611676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500" kern="0" spc="-90" dirty="0">
                <a:solidFill>
                  <a:srgbClr val="004643">
                    <a:alpha val="100000"/>
                  </a:srgbClr>
                </a:solidFill>
                <a:latin typeface="Suisse Int'l Light" pitchFamily="34" charset="0"/>
                <a:ea typeface="Suisse Int'l Light" pitchFamily="34" charset="-122"/>
                <a:cs typeface="Suisse Int'l Light" pitchFamily="34" charset="-120"/>
              </a:rPr>
              <a:t>Предназначен для реализации продукции клиентам компании</a:t>
            </a:r>
            <a:endParaRPr lang="en-US" sz="4500" dirty="0"/>
          </a:p>
        </p:txBody>
      </p:sp>
      <p:sp>
        <p:nvSpPr>
          <p:cNvPr id="6" name="Shape 3"/>
          <p:cNvSpPr/>
          <p:nvPr/>
        </p:nvSpPr>
        <p:spPr>
          <a:xfrm>
            <a:off x="2324391" y="98298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4"/>
          <p:cNvSpPr/>
          <p:nvPr/>
        </p:nvSpPr>
        <p:spPr>
          <a:xfrm>
            <a:off x="2324391" y="9383628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Обязательное оборудование: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324391" y="10520278"/>
            <a:ext cx="8611676" cy="20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Стойка ресепшен для реализации продукции;
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Стеллажи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для хранения продукции;
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Холодильник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для хранения термолабильных продуктов;
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Термометр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и гигрометр;
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Оргтехника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(ПЭВМ, принтер и т.п.);
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Доска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информации для оповещения клиентов об акциях,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новостях</a:t>
            </a:r>
            <a:r>
              <a:rPr lang="ru-RU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/>
            </a:r>
            <a:br>
              <a:rPr lang="ru-RU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</a:b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 т.п.</a:t>
            </a:r>
            <a:endParaRPr lang="en-US" sz="1800" dirty="0"/>
          </a:p>
        </p:txBody>
      </p:sp>
      <p:pic>
        <p:nvPicPr>
          <p:cNvPr id="9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2876" y="0"/>
            <a:ext cx="8484660" cy="13716000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89011" y="12458700"/>
            <a:ext cx="30483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21</a:t>
            </a:r>
            <a:endParaRPr lang="en-US" sz="1800" dirty="0"/>
          </a:p>
        </p:txBody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254607" y="0"/>
            <a:ext cx="12702" cy="136779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38705" y="1219200"/>
            <a:ext cx="10974172" cy="4457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438705" y="1219200"/>
            <a:ext cx="9585465" cy="1989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Презентационный зал</a:t>
            </a:r>
            <a:endParaRPr lang="en-US" sz="8000" dirty="0"/>
          </a:p>
        </p:txBody>
      </p:sp>
      <p:sp>
        <p:nvSpPr>
          <p:cNvPr id="5" name="Text 2"/>
          <p:cNvSpPr/>
          <p:nvPr/>
        </p:nvSpPr>
        <p:spPr>
          <a:xfrm>
            <a:off x="2438705" y="3467100"/>
            <a:ext cx="8611676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500" kern="0" spc="-90" dirty="0">
                <a:solidFill>
                  <a:srgbClr val="004643">
                    <a:alpha val="100000"/>
                  </a:srgbClr>
                </a:solidFill>
                <a:latin typeface="Suisse Int'l Light" pitchFamily="34" charset="0"/>
                <a:ea typeface="Suisse Int'l Light" pitchFamily="34" charset="-122"/>
                <a:cs typeface="Suisse Int'l Light" pitchFamily="34" charset="-120"/>
              </a:rPr>
              <a:t>Для проведения обучающих мероприятий, презентаций, встреч.</a:t>
            </a:r>
            <a:endParaRPr lang="en-US" sz="4500" dirty="0"/>
          </a:p>
        </p:txBody>
      </p:sp>
      <p:sp>
        <p:nvSpPr>
          <p:cNvPr id="6" name="Shape 3"/>
          <p:cNvSpPr/>
          <p:nvPr/>
        </p:nvSpPr>
        <p:spPr>
          <a:xfrm>
            <a:off x="2438705" y="98298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4"/>
          <p:cNvSpPr/>
          <p:nvPr/>
        </p:nvSpPr>
        <p:spPr>
          <a:xfrm>
            <a:off x="2438705" y="9872578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Обязательное оборудование: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438705" y="10520278"/>
            <a:ext cx="8611676" cy="20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Стулья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Магнитно-маркерная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доска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Мультимедийное оборудование (TV, проекторы и т.п.) для вывода мультимедийной информации для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клиентов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Доски информации для оповещения клиентов о новостях, мероприятиях и т.п.</a:t>
            </a:r>
            <a:endParaRPr lang="en-US" sz="1800" dirty="0"/>
          </a:p>
        </p:txBody>
      </p:sp>
      <p:pic>
        <p:nvPicPr>
          <p:cNvPr id="9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7473" y="12700"/>
            <a:ext cx="10999575" cy="13703300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89011" y="12458700"/>
            <a:ext cx="355644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22</a:t>
            </a:r>
            <a:endParaRPr lang="en-US" sz="1800" dirty="0"/>
          </a:p>
        </p:txBody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1219200"/>
            <a:ext cx="19293711" cy="736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2438705" y="1219200"/>
            <a:ext cx="15237671" cy="1075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Переговорная комната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2438705" y="8450981"/>
            <a:ext cx="9856432" cy="46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Пространство переговорных комнат необходимо организовать таким образом, чтобы там было комфортно проводить длительное время.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Необходимо оборудовать переговорную комнату мебелью – столом без лишних надстроек и тумб, предпочтительно округлой формы, удобными креслами/ стульями в необходимом количестве, настроить комфортное освещение. Приветствуется наличие экрана для презентации и другого презентационного оборудования.
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3412876" y="8009021"/>
            <a:ext cx="9856432" cy="369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Следует обеспечить достаточно широкие проходы между столами и стеной, чтобы участники переговоров могли свободно занимать свои места. Свободное пространство между сидящими должно составлять не менее 50 см.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При создании интерьеров переговорных комнат следует использовать основные стилевые направления компании – светлые цвета, природные материалы. </a:t>
            </a:r>
            <a:endParaRPr lang="en-US" sz="2400" dirty="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575" y="1219200"/>
            <a:ext cx="8167121" cy="5638800"/>
          </a:xfrm>
          <a:prstGeom prst="rect">
            <a:avLst/>
          </a:prstGeom>
        </p:spPr>
      </p:pic>
      <p:pic>
        <p:nvPicPr>
          <p:cNvPr id="7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89011" y="12458700"/>
            <a:ext cx="355644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23</a:t>
            </a:r>
            <a:endParaRPr lang="en-US" sz="1800" dirty="0"/>
          </a:p>
        </p:txBody>
      </p:sp>
      <p:pic>
        <p:nvPicPr>
          <p:cNvPr id="9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1244600"/>
            <a:ext cx="19293711" cy="1651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2438705" y="1244600"/>
            <a:ext cx="10042722" cy="1989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Входная</a:t>
            </a:r>
            <a:endParaRPr lang="en-US" sz="8000" dirty="0"/>
          </a:p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группа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2438705" y="9894636"/>
            <a:ext cx="8637080" cy="273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При оборудовании входной группы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 офисам продаж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обязательно иметь стойку ресепшен выполненную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из материала ЛДСП, цвета беленый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дуб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
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Премиум офисам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, рекомендуется, приобрести стойку ресепшен утвержденного образца.</a:t>
            </a:r>
            <a:endParaRPr lang="en-US" sz="2400" dirty="0"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89011" y="12458700"/>
            <a:ext cx="355644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24</a:t>
            </a:r>
            <a:endParaRPr lang="en-US" sz="1800" dirty="0"/>
          </a:p>
        </p:txBody>
      </p:sp>
      <p:pic>
        <p:nvPicPr>
          <p:cNvPr id="7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  <p:pic>
        <p:nvPicPr>
          <p:cNvPr id="8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470" y="1257300"/>
            <a:ext cx="6084060" cy="6083300"/>
          </a:xfrm>
          <a:prstGeom prst="rect">
            <a:avLst/>
          </a:prstGeom>
        </p:spPr>
      </p:pic>
      <p:pic>
        <p:nvPicPr>
          <p:cNvPr id="9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7143" y="1257300"/>
            <a:ext cx="6084060" cy="6083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7289800"/>
            <a:ext cx="8535467" cy="4648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2438705" y="7289800"/>
            <a:ext cx="6761478" cy="1528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Оформление</a:t>
            </a: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 </a:t>
            </a:r>
            <a:endParaRPr lang="en-US" sz="8000" dirty="0"/>
          </a:p>
        </p:txBody>
      </p:sp>
      <p:sp>
        <p:nvSpPr>
          <p:cNvPr id="4" name="Shape 2"/>
          <p:cNvSpPr/>
          <p:nvPr/>
        </p:nvSpPr>
        <p:spPr>
          <a:xfrm>
            <a:off x="2438705" y="90043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2438705" y="89027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Основные принципы выкладки продукции: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2438705" y="9550400"/>
            <a:ext cx="8611676" cy="245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Выкладка продукции по размерам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упаковки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Группировка продукции по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группам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Использование табличек с наименованием продукта и принадлежности к группе.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Возможно использование прозрачных п-образных и ступенчатых подставок для выкладки продукции.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12193524" y="7569200"/>
            <a:ext cx="8535467" cy="42799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12193524" y="7188200"/>
            <a:ext cx="5165312" cy="1075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Выкладка</a:t>
            </a:r>
            <a:endParaRPr lang="en-US" sz="8000" dirty="0"/>
          </a:p>
        </p:txBody>
      </p:sp>
      <p:sp>
        <p:nvSpPr>
          <p:cNvPr id="9" name="Shape 7"/>
          <p:cNvSpPr/>
          <p:nvPr/>
        </p:nvSpPr>
        <p:spPr>
          <a:xfrm>
            <a:off x="12193524" y="89154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0" name="Text 8"/>
          <p:cNvSpPr/>
          <p:nvPr/>
        </p:nvSpPr>
        <p:spPr>
          <a:xfrm>
            <a:off x="12193524" y="8839200"/>
            <a:ext cx="8611676" cy="318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Вся продукция делится на три размера и ее следует расставлять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на витрине  в три линейки. </a:t>
            </a:r>
            <a:endParaRPr lang="ru-RU" sz="1800" dirty="0">
              <a:solidFill>
                <a:srgbClr val="004643">
                  <a:alpha val="100000"/>
                </a:srgbClr>
              </a:solidFill>
              <a:latin typeface="Suisse Int'l Regular" pitchFamily="34" charset="0"/>
              <a:ea typeface="Suisse Int'l Regular" pitchFamily="34" charset="-122"/>
              <a:cs typeface="Suisse Int'l Regular" pitchFamily="34" charset="-120"/>
            </a:endParaRPr>
          </a:p>
          <a:p>
            <a:pPr marL="0" indent="0" algn="l">
              <a:lnSpc>
                <a:spcPts val="2880"/>
              </a:lnSpc>
              <a:buNone/>
            </a:pP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Упаковка большего размера выставляется на задний план, среднего –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на средний и маленького – на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фронтальный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На витринах рекомендуется размещать таблички с обозначение группы продукта.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Рекомендуемый шрифт для табличек: Gilroy</a:t>
            </a:r>
            <a:r>
              <a:rPr lang="ru-RU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/ Arial /</a:t>
            </a:r>
            <a:r>
              <a:rPr lang="ru-RU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Proxima Nova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2438705" y="1016000"/>
            <a:ext cx="13108038" cy="16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8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Витрины</a:t>
            </a:r>
            <a:endParaRPr lang="en-US" sz="12000" dirty="0"/>
          </a:p>
        </p:txBody>
      </p:sp>
      <p:pic>
        <p:nvPicPr>
          <p:cNvPr id="1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489011" y="12458700"/>
            <a:ext cx="355644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25</a:t>
            </a:r>
            <a:endParaRPr lang="en-US" sz="1800" dirty="0"/>
          </a:p>
        </p:txBody>
      </p:sp>
      <p:pic>
        <p:nvPicPr>
          <p:cNvPr id="14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76835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/>
          <p:nvPr/>
        </p:nvSpPr>
        <p:spPr>
          <a:xfrm>
            <a:off x="2438705" y="76835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2"/>
          <p:cNvSpPr/>
          <p:nvPr/>
        </p:nvSpPr>
        <p:spPr>
          <a:xfrm>
            <a:off x="2438705" y="7581900"/>
            <a:ext cx="863708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Daily Health Solutions/Компоненты здорового питания на каждый день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2438705" y="8712200"/>
            <a:ext cx="8611676" cy="318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Water/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Вода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Energy/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Энергия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Vitamins &amp; Minerals/ Витамины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минералы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Amino Acids/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Аминокислоты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Omega &amp; Phospholipids/ ПНЖК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Фосфолипиды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Probiotics/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Пробиотики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Fiber/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Клетчатка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SmartFood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Смарт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Фуд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Every Day Pack/ Наборы на каждый день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12193524" y="76835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Shape 5"/>
          <p:cNvSpPr/>
          <p:nvPr/>
        </p:nvSpPr>
        <p:spPr>
          <a:xfrm>
            <a:off x="12193524" y="76835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12193524" y="7581900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Targeted Health Solutions/Целевые решения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2193524" y="8229600"/>
            <a:ext cx="8611676" cy="42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Detox/ Детокс –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очищение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организма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Cardiovascular Health/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Здоровое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сердце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Memory Support/Ясный ум,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Хорошая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память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Stress Management/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Антистресс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Digestive System Health/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Здоровое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пищеварение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Women Health/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Женское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здоровье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Weight Management/ Контроль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веса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Minerals/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Минералы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Joint/Bones Health / Здоровые суставы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кости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Immune  Health/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Поддержка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иммунитета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Silver – based products/ продукты на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основе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серебра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Vision support/ Здоровое зрение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438705" y="1016000"/>
            <a:ext cx="13108038" cy="49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2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Витрины. группировка продукции</a:t>
            </a:r>
            <a:endParaRPr lang="en-US" sz="12000" dirty="0"/>
          </a:p>
        </p:txBody>
      </p:sp>
      <p:pic>
        <p:nvPicPr>
          <p:cNvPr id="11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489011" y="12458700"/>
            <a:ext cx="355644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26</a:t>
            </a:r>
            <a:endParaRPr lang="en-US" sz="1800" dirty="0"/>
          </a:p>
        </p:txBody>
      </p:sp>
      <p:pic>
        <p:nvPicPr>
          <p:cNvPr id="1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76835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/>
          <p:nvPr/>
        </p:nvSpPr>
        <p:spPr>
          <a:xfrm>
            <a:off x="2438705" y="76835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2"/>
          <p:cNvSpPr/>
          <p:nvPr/>
        </p:nvSpPr>
        <p:spPr>
          <a:xfrm>
            <a:off x="2438705" y="7726278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Beauty/ Красота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2438705" y="8373978"/>
            <a:ext cx="861167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Privilege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Emu oil products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Lesna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Tea Tree oil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ODA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2438705" y="109474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Shape 5"/>
          <p:cNvSpPr/>
          <p:nvPr/>
        </p:nvSpPr>
        <p:spPr>
          <a:xfrm>
            <a:off x="2438705" y="10947400"/>
            <a:ext cx="8535467" cy="2933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2438705" y="10990178"/>
            <a:ext cx="863708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Home/Дом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2438705" y="11637878"/>
            <a:ext cx="8611676" cy="97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Dish care – средства для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мытья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посуды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Surface Care – средства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для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поверхностей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Laundry Care – средства для стирки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438705" y="1016000"/>
            <a:ext cx="13108038" cy="49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2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Витрины. группировка продукции</a:t>
            </a:r>
            <a:endParaRPr lang="en-US" sz="12000" dirty="0"/>
          </a:p>
        </p:txBody>
      </p:sp>
      <p:pic>
        <p:nvPicPr>
          <p:cNvPr id="11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876" y="2352842"/>
            <a:ext cx="9754819" cy="10198100"/>
          </a:xfrm>
          <a:prstGeom prst="rect">
            <a:avLst/>
          </a:prstGeom>
        </p:spPr>
      </p:pic>
      <p:pic>
        <p:nvPicPr>
          <p:cNvPr id="12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89011" y="12458700"/>
            <a:ext cx="330241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27</a:t>
            </a:r>
            <a:endParaRPr lang="en-US" sz="1800" dirty="0"/>
          </a:p>
        </p:txBody>
      </p:sp>
      <p:pic>
        <p:nvPicPr>
          <p:cNvPr id="14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197" y="1016000"/>
            <a:ext cx="787498" cy="8128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03410" y="1022350"/>
            <a:ext cx="460629" cy="460573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3412876" y="4902200"/>
            <a:ext cx="8535467" cy="9779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1"/>
          <p:cNvSpPr/>
          <p:nvPr/>
        </p:nvSpPr>
        <p:spPr>
          <a:xfrm>
            <a:off x="13412876" y="4813300"/>
            <a:ext cx="8624378" cy="373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3840"/>
              </a:lnSpc>
              <a:buSzPct val="100000"/>
              <a:buChar char="•"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Мужчины: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Рубашка/ футболка поло, брюки, галстук с логотипом Coral Club</a:t>
            </a:r>
            <a:endParaRPr lang="en-US" sz="2400" dirty="0"/>
          </a:p>
          <a:p>
            <a:pPr marL="685800" lvl="1" indent="-342900" algn="l">
              <a:lnSpc>
                <a:spcPts val="3840"/>
              </a:lnSpc>
              <a:buSzPct val="100000"/>
              <a:buChar char="•"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Женщины: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Рубашка, юбка/ брюки, шейный платок с логотипом Coral Club.</a:t>
            </a:r>
            <a:endParaRPr lang="en-US" sz="24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ru-RU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Ц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вет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пиджаков, брюк, и юбок – черный/ темно-серый, рубашек – белый/ голубой.</a:t>
            </a:r>
            <a:endParaRPr lang="en-US" sz="24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Обувь классическая черная, темно-серая, в летний период для девушек допускается бежевая.</a:t>
            </a:r>
            <a:endParaRPr lang="en-US" sz="24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Для всех сотрудников обязателен бейдж, на котором указано имя сотрудника.</a:t>
            </a:r>
            <a:endParaRPr lang="en-US" sz="2400" dirty="0"/>
          </a:p>
        </p:txBody>
      </p:sp>
      <p:sp>
        <p:nvSpPr>
          <p:cNvPr id="6" name="Shape 2"/>
          <p:cNvSpPr/>
          <p:nvPr/>
        </p:nvSpPr>
        <p:spPr>
          <a:xfrm>
            <a:off x="2438705" y="4622800"/>
            <a:ext cx="9754819" cy="4457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3"/>
          <p:cNvSpPr/>
          <p:nvPr/>
        </p:nvSpPr>
        <p:spPr>
          <a:xfrm>
            <a:off x="2438705" y="4622800"/>
            <a:ext cx="10093528" cy="1989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kern="0" spc="-16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Дресс-код сотрудников</a:t>
            </a:r>
            <a:endParaRPr lang="en-US" sz="8000" dirty="0"/>
          </a:p>
        </p:txBody>
      </p:sp>
      <p:sp>
        <p:nvSpPr>
          <p:cNvPr id="8" name="Text 4"/>
          <p:cNvSpPr/>
          <p:nvPr/>
        </p:nvSpPr>
        <p:spPr>
          <a:xfrm>
            <a:off x="2438705" y="6870700"/>
            <a:ext cx="8611676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500" kern="0" spc="-90" dirty="0">
                <a:solidFill>
                  <a:srgbClr val="004643">
                    <a:alpha val="100000"/>
                  </a:srgbClr>
                </a:solidFill>
                <a:latin typeface="Suisse Int'l Light" pitchFamily="34" charset="0"/>
                <a:ea typeface="Suisse Int'l Light" pitchFamily="34" charset="-122"/>
                <a:cs typeface="Suisse Int'l Light" pitchFamily="34" charset="-120"/>
              </a:rPr>
              <a:t>Определен единый стандарт одежды для всех сотрудников офисов продаж</a:t>
            </a:r>
            <a:endParaRPr lang="en-US" sz="4500" dirty="0"/>
          </a:p>
        </p:txBody>
      </p:sp>
      <p:pic>
        <p:nvPicPr>
          <p:cNvPr id="9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89011" y="12458700"/>
            <a:ext cx="355644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28</a:t>
            </a:r>
            <a:endParaRPr lang="en-US" sz="1800" dirty="0"/>
          </a:p>
        </p:txBody>
      </p:sp>
      <p:pic>
        <p:nvPicPr>
          <p:cNvPr id="11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04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1016000"/>
            <a:ext cx="9754819" cy="9855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2438705" y="1016000"/>
            <a:ext cx="11723565" cy="16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800"/>
              </a:lnSpc>
              <a:buNone/>
            </a:pPr>
            <a:r>
              <a:rPr lang="en-US" sz="12000" kern="0" spc="-240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ЗАКЛЮЧЕНИЕ</a:t>
            </a:r>
            <a:endParaRPr lang="en-US" sz="12000" dirty="0"/>
          </a:p>
        </p:txBody>
      </p:sp>
      <p:sp>
        <p:nvSpPr>
          <p:cNvPr id="4" name="Text 2"/>
          <p:cNvSpPr/>
          <p:nvPr/>
        </p:nvSpPr>
        <p:spPr>
          <a:xfrm>
            <a:off x="2438705" y="2832100"/>
            <a:ext cx="9856432" cy="803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Мы подготовили для вас данный материал, чтобы продемонстрировать лучшие из возможных практик, которые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вы можете использовать частично или полностью при ребрендинге дистрибьюторских офисов продаж компании Coral Club.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Приведенные примеры оформления торговых залов были использованы в действующих офисах продаж и соответствуют функциональности и корпоративному стилю Компании.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Следуя этим рекомендациям, вы сможете привести сервис обслуживания в ваших офисах к современным потребностям рынка и удовлетворить запросы членов клуба. Эти действия помогут вам увеличить товарооборот и благотворно отразятся на имидже вашего офиса и компании в целом.
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Желаем вам успехов в </a:t>
            </a:r>
            <a:r>
              <a:rPr lang="en-US" sz="2400" dirty="0" err="1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работе</a:t>
            </a: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!</a:t>
            </a:r>
            <a:endParaRPr lang="en-US" sz="2400" dirty="0"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7226" y="7594600"/>
            <a:ext cx="5741118" cy="5105400"/>
          </a:xfrm>
          <a:prstGeom prst="rect">
            <a:avLst/>
          </a:prstGeom>
        </p:spPr>
      </p:pic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89011" y="12458700"/>
            <a:ext cx="355644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29</a:t>
            </a:r>
            <a:endParaRPr lang="en-US" sz="1800" dirty="0"/>
          </a:p>
        </p:txBody>
      </p:sp>
      <p:pic>
        <p:nvPicPr>
          <p:cNvPr id="8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4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6731000"/>
            <a:ext cx="21745118" cy="596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21600"/>
              </a:lnSpc>
              <a:buNone/>
            </a:pPr>
            <a:r>
              <a:rPr lang="en-US" sz="24000" kern="0" spc="-480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Общая информация</a:t>
            </a:r>
            <a:endParaRPr lang="en-US" sz="24000" dirty="0"/>
          </a:p>
        </p:txBody>
      </p:sp>
      <p:sp>
        <p:nvSpPr>
          <p:cNvPr id="3" name="Text 1"/>
          <p:cNvSpPr/>
          <p:nvPr/>
        </p:nvSpPr>
        <p:spPr>
          <a:xfrm>
            <a:off x="16423153" y="952500"/>
            <a:ext cx="9856432" cy="1282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Понятие офиса продаж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Предназначение офиса продаж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 err="1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Вознаграждения</a:t>
            </a: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2400" dirty="0" smtClean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офисов продаж</a:t>
            </a:r>
            <a:endParaRPr lang="en-US" sz="2400" dirty="0"/>
          </a:p>
        </p:txBody>
      </p:sp>
      <p:pic>
        <p:nvPicPr>
          <p:cNvPr id="6" name="Image 2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89011" y="1245870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02</a:t>
            </a:r>
            <a:endParaRPr lang="en-US" sz="1800" dirty="0"/>
          </a:p>
        </p:txBody>
      </p:sp>
      <p:pic>
        <p:nvPicPr>
          <p:cNvPr id="8" name="Image 3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1016000"/>
            <a:ext cx="8704821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-8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Введение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2438705" y="4612774"/>
            <a:ext cx="9856432" cy="803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Офис продаж Coral Club – место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взаимодействия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клиентов и партнеров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 компанией. Это визитная карточка компании. 
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оформлении фасада и интерьера, в маркетинговых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 рекламных материалах, поведении и внешнем виде персонала, во всем должен прослеживаться дух компании, философия и миссия.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
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Компания Coral Club – это современная компания, которая несет здоровье и успех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своим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клиентам и партнерам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Интерьеры офисов продаж отображают эту идею в своей чистоте, комфорте, современности и удобстве.
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Посетитель при каждом посещении офиса продаж должен погружаться в комфортную среду, ощущать внимание и заботу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со стороны компании.</a:t>
            </a:r>
            <a:endParaRPr lang="en-US" sz="2400" dirty="0"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680" y="0"/>
            <a:ext cx="8129016" cy="13716000"/>
          </a:xfrm>
          <a:prstGeom prst="rect">
            <a:avLst/>
          </a:prstGeom>
        </p:spPr>
      </p:pic>
      <p:pic>
        <p:nvPicPr>
          <p:cNvPr id="5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2876" y="0"/>
            <a:ext cx="10974172" cy="13716000"/>
          </a:xfrm>
          <a:prstGeom prst="rect">
            <a:avLst/>
          </a:prstGeom>
        </p:spPr>
      </p:pic>
      <p:pic>
        <p:nvPicPr>
          <p:cNvPr id="6" name="Image 2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2876" y="0"/>
            <a:ext cx="10974172" cy="13716000"/>
          </a:xfrm>
          <a:prstGeom prst="rect">
            <a:avLst/>
          </a:prstGeom>
        </p:spPr>
      </p:pic>
      <p:pic>
        <p:nvPicPr>
          <p:cNvPr id="7" name="Image 3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89011" y="1245870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03</a:t>
            </a:r>
            <a:endParaRPr lang="en-US" sz="1800" dirty="0"/>
          </a:p>
        </p:txBody>
      </p:sp>
      <p:pic>
        <p:nvPicPr>
          <p:cNvPr id="9" name="Image 4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705" y="8851900"/>
            <a:ext cx="4826603" cy="38481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2438705" y="8695490"/>
            <a:ext cx="4902813" cy="39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Современность компании, её внимание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 здоровью и чистоте, должны выражаться в интерьере через минималистичный, светлый дизайн, применение натуральных материалов и современных технологий, активное использование различных типов освещения и декоративных элементов.
</a:t>
            </a: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Ведущая роль в оформлении должна быть отдана натуральным, экологичным материалам, которые вызывают ощущение тепла, природы и комфорта.</a:t>
            </a:r>
            <a:endParaRPr lang="en-US" sz="1800" dirty="0"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270" y="12700"/>
            <a:ext cx="14225778" cy="13703300"/>
          </a:xfrm>
          <a:prstGeom prst="rect">
            <a:avLst/>
          </a:prstGeom>
        </p:spPr>
      </p:pic>
      <p:pic>
        <p:nvPicPr>
          <p:cNvPr id="5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89011" y="12458700"/>
            <a:ext cx="38104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04</a:t>
            </a:r>
            <a:endParaRPr lang="en-US" sz="1800" dirty="0"/>
          </a:p>
        </p:txBody>
      </p:sp>
      <p:pic>
        <p:nvPicPr>
          <p:cNvPr id="7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1016000"/>
            <a:ext cx="11482235" cy="32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200"/>
              </a:lnSpc>
              <a:buNone/>
            </a:pPr>
            <a:r>
              <a:rPr lang="en-US" sz="12000" kern="0" spc="-240" dirty="0">
                <a:solidFill>
                  <a:srgbClr val="004643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Понятие офиса продаж</a:t>
            </a:r>
            <a:endParaRPr lang="en-US" sz="12000" dirty="0"/>
          </a:p>
        </p:txBody>
      </p:sp>
      <p:sp>
        <p:nvSpPr>
          <p:cNvPr id="3" name="Text 1"/>
          <p:cNvSpPr/>
          <p:nvPr/>
        </p:nvSpPr>
        <p:spPr>
          <a:xfrm>
            <a:off x="12765095" y="5548460"/>
            <a:ext cx="928486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Аттестация офиса – регулярная, обязательная процедура, направленная на оценку и подтверждение соответствия ОП установленным критериям и стандартам.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ходе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аттестации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,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</a:t>
            </a:r>
            <a:r>
              <a:rPr lang="ru-RU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сучае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не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соответстви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я ОП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установленным 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стандартам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, 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ОП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получает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уведомление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и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время на исправления сроком в один месяц. По истечении месяца проводится повторная аттестация, по результатам которой ОП аттестуется либо понижается в 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статусе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2346618" y="3619593"/>
            <a:ext cx="9284860" cy="659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Премиум-офис, офис продаж, пункт выдачи продукции (далее все – ОП) являются представителями компании, предназначенными для ведения деятельности в регионе.
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Оформление и организация рабочих процессов в ОП должны соответствовать регламенту работы ОП. </a:t>
            </a:r>
            <a:r>
              <a:rPr lang="ru-RU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Компания оставляет за собой право </a:t>
            </a:r>
            <a:r>
              <a:rPr lang="en-US" sz="24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проводить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аттестацию офисов продаж на предмет соответствия указанному </a:t>
            </a:r>
            <a:r>
              <a:rPr lang="en-US" sz="24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регламенту</a:t>
            </a:r>
            <a:r>
              <a:rPr lang="en-US" sz="24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 </a:t>
            </a: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
</a:t>
            </a:r>
            <a:endParaRPr lang="en-US" sz="2400" dirty="0"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89011" y="1245870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05</a:t>
            </a:r>
            <a:endParaRPr lang="en-US" sz="1800" dirty="0"/>
          </a:p>
        </p:txBody>
      </p:sp>
      <p:pic>
        <p:nvPicPr>
          <p:cNvPr id="7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193524" y="1219200"/>
            <a:ext cx="9754819" cy="11480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/>
          <p:nvPr/>
        </p:nvSpPr>
        <p:spPr>
          <a:xfrm>
            <a:off x="12193524" y="5016500"/>
            <a:ext cx="9754819" cy="812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12193524" y="5016500"/>
            <a:ext cx="812902" cy="812800"/>
          </a:xfrm>
          <a:prstGeom prst="roundRect">
            <a:avLst>
              <a:gd name="adj" fmla="val 562500"/>
            </a:avLst>
          </a:prstGeom>
          <a:solidFill>
            <a:srgbClr val="FFFFFF">
              <a:alpha val="8000"/>
            </a:srgbClr>
          </a:solidFill>
          <a:ln w="25400">
            <a:solidFill>
              <a:srgbClr val="00464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12479310" y="5317490"/>
            <a:ext cx="317540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01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13616102" y="5073650"/>
            <a:ext cx="8332241" cy="698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5"/>
          <p:cNvSpPr/>
          <p:nvPr/>
        </p:nvSpPr>
        <p:spPr>
          <a:xfrm>
            <a:off x="13616102" y="5057775"/>
            <a:ext cx="8433854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Обеспечение продукцией </a:t>
            </a:r>
            <a:r>
              <a:rPr lang="en-US" sz="2400" dirty="0" err="1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компании</a:t>
            </a: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2400" dirty="0" err="1" smtClean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клиентов</a:t>
            </a:r>
            <a:r>
              <a:rPr lang="en-US" sz="2400" dirty="0" smtClean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.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12193524" y="6642100"/>
            <a:ext cx="9754819" cy="812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9" name="Shape 7"/>
          <p:cNvSpPr/>
          <p:nvPr/>
        </p:nvSpPr>
        <p:spPr>
          <a:xfrm>
            <a:off x="12193524" y="6642100"/>
            <a:ext cx="812902" cy="812800"/>
          </a:xfrm>
          <a:prstGeom prst="roundRect">
            <a:avLst>
              <a:gd name="adj" fmla="val 562500"/>
            </a:avLst>
          </a:prstGeom>
          <a:solidFill>
            <a:srgbClr val="FFFFFF">
              <a:alpha val="8000"/>
            </a:srgbClr>
          </a:solidFill>
          <a:ln w="25400">
            <a:solidFill>
              <a:srgbClr val="00464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8"/>
          <p:cNvSpPr/>
          <p:nvPr/>
        </p:nvSpPr>
        <p:spPr>
          <a:xfrm>
            <a:off x="12453907" y="695071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02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13616102" y="6699250"/>
            <a:ext cx="8332241" cy="698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13616102" y="6673850"/>
            <a:ext cx="8433854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Предоставление информации клиентам о компании, новостях, событиях, акциях и т.п.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12193524" y="8267700"/>
            <a:ext cx="9754819" cy="812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4" name="Shape 12"/>
          <p:cNvSpPr/>
          <p:nvPr/>
        </p:nvSpPr>
        <p:spPr>
          <a:xfrm>
            <a:off x="12193524" y="8267700"/>
            <a:ext cx="812902" cy="812800"/>
          </a:xfrm>
          <a:prstGeom prst="roundRect">
            <a:avLst>
              <a:gd name="adj" fmla="val 562500"/>
            </a:avLst>
          </a:prstGeom>
          <a:solidFill>
            <a:srgbClr val="FFFFFF">
              <a:alpha val="8000"/>
            </a:srgbClr>
          </a:solidFill>
          <a:ln w="25400">
            <a:solidFill>
              <a:srgbClr val="00464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13"/>
          <p:cNvSpPr/>
          <p:nvPr/>
        </p:nvSpPr>
        <p:spPr>
          <a:xfrm>
            <a:off x="12453907" y="859917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03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13616102" y="8324850"/>
            <a:ext cx="8332241" cy="698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" name="Text 15"/>
          <p:cNvSpPr/>
          <p:nvPr/>
        </p:nvSpPr>
        <p:spPr>
          <a:xfrm>
            <a:off x="13616102" y="8324850"/>
            <a:ext cx="8433854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Создание условий для обучающих встреч, презентаций и т.п.</a:t>
            </a:r>
            <a:endParaRPr lang="en-US" sz="2400" dirty="0"/>
          </a:p>
        </p:txBody>
      </p:sp>
      <p:sp>
        <p:nvSpPr>
          <p:cNvPr id="18" name="Shape 16"/>
          <p:cNvSpPr/>
          <p:nvPr/>
        </p:nvSpPr>
        <p:spPr>
          <a:xfrm>
            <a:off x="12193524" y="9893300"/>
            <a:ext cx="9754819" cy="11811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9" name="Shape 17"/>
          <p:cNvSpPr/>
          <p:nvPr/>
        </p:nvSpPr>
        <p:spPr>
          <a:xfrm>
            <a:off x="12193524" y="10077450"/>
            <a:ext cx="812902" cy="812800"/>
          </a:xfrm>
          <a:prstGeom prst="roundRect">
            <a:avLst>
              <a:gd name="adj" fmla="val 562500"/>
            </a:avLst>
          </a:prstGeom>
          <a:solidFill>
            <a:srgbClr val="FFFFFF">
              <a:alpha val="8000"/>
            </a:srgbClr>
          </a:solidFill>
          <a:ln w="25400">
            <a:solidFill>
              <a:srgbClr val="00464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 18"/>
          <p:cNvSpPr/>
          <p:nvPr/>
        </p:nvSpPr>
        <p:spPr>
          <a:xfrm>
            <a:off x="12447556" y="10393680"/>
            <a:ext cx="38104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04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13616102" y="9893300"/>
            <a:ext cx="8332241" cy="11811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2" name="Text 20"/>
          <p:cNvSpPr/>
          <p:nvPr/>
        </p:nvSpPr>
        <p:spPr>
          <a:xfrm>
            <a:off x="13616102" y="9918700"/>
            <a:ext cx="8433854" cy="1282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Создание «Третьего места» для клиентов компании.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Третье место – часть городского пространства,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не связанная с домом или работой. </a:t>
            </a:r>
            <a:endParaRPr lang="en-US" sz="2400" dirty="0"/>
          </a:p>
        </p:txBody>
      </p:sp>
      <p:sp>
        <p:nvSpPr>
          <p:cNvPr id="23" name="Shape 21"/>
          <p:cNvSpPr/>
          <p:nvPr/>
        </p:nvSpPr>
        <p:spPr>
          <a:xfrm>
            <a:off x="12193524" y="11887200"/>
            <a:ext cx="9754819" cy="812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4" name="Shape 22"/>
          <p:cNvSpPr/>
          <p:nvPr/>
        </p:nvSpPr>
        <p:spPr>
          <a:xfrm>
            <a:off x="12193524" y="11887200"/>
            <a:ext cx="812902" cy="812800"/>
          </a:xfrm>
          <a:prstGeom prst="roundRect">
            <a:avLst>
              <a:gd name="adj" fmla="val 562500"/>
            </a:avLst>
          </a:prstGeom>
          <a:solidFill>
            <a:srgbClr val="FFFFFF">
              <a:alpha val="8000"/>
            </a:srgbClr>
          </a:solidFill>
          <a:ln w="25400">
            <a:solidFill>
              <a:srgbClr val="004643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5" name="Text 23"/>
          <p:cNvSpPr/>
          <p:nvPr/>
        </p:nvSpPr>
        <p:spPr>
          <a:xfrm>
            <a:off x="12453907" y="12227449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05</a:t>
            </a:r>
            <a:endParaRPr lang="en-US" sz="1800" dirty="0"/>
          </a:p>
        </p:txBody>
      </p:sp>
      <p:sp>
        <p:nvSpPr>
          <p:cNvPr id="26" name="Shape 24"/>
          <p:cNvSpPr/>
          <p:nvPr/>
        </p:nvSpPr>
        <p:spPr>
          <a:xfrm>
            <a:off x="13616102" y="12185650"/>
            <a:ext cx="8332241" cy="2159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7" name="Text 25"/>
          <p:cNvSpPr/>
          <p:nvPr/>
        </p:nvSpPr>
        <p:spPr>
          <a:xfrm>
            <a:off x="13616102" y="12205906"/>
            <a:ext cx="8433854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8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Формирование имиджа компании в регионе.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2438705" y="1016000"/>
            <a:ext cx="8857240" cy="1985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600"/>
              </a:lnSpc>
              <a:buNone/>
            </a:pPr>
            <a:r>
              <a:rPr lang="en-US" sz="7600" kern="0" spc="-152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Предназначение офисов продаж</a:t>
            </a:r>
            <a:endParaRPr lang="en-US" sz="7600" dirty="0"/>
          </a:p>
        </p:txBody>
      </p:sp>
      <p:pic>
        <p:nvPicPr>
          <p:cNvPr id="29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05" y="7454900"/>
            <a:ext cx="5080635" cy="5080000"/>
          </a:xfrm>
          <a:prstGeom prst="rect">
            <a:avLst/>
          </a:prstGeom>
        </p:spPr>
      </p:pic>
      <p:pic>
        <p:nvPicPr>
          <p:cNvPr id="30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489011" y="1245870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06</a:t>
            </a:r>
            <a:endParaRPr lang="en-US" sz="1800" dirty="0"/>
          </a:p>
        </p:txBody>
      </p:sp>
      <p:pic>
        <p:nvPicPr>
          <p:cNvPr id="32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5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193524" y="9131300"/>
            <a:ext cx="7798775" cy="3365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/>
          <p:nvPr/>
        </p:nvSpPr>
        <p:spPr>
          <a:xfrm>
            <a:off x="12193524" y="9131300"/>
            <a:ext cx="7798775" cy="3365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2"/>
          <p:cNvSpPr/>
          <p:nvPr/>
        </p:nvSpPr>
        <p:spPr>
          <a:xfrm>
            <a:off x="2882525" y="7223160"/>
            <a:ext cx="7900387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Важно!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2946768" y="6584950"/>
            <a:ext cx="6782648" cy="281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2880"/>
              </a:lnSpc>
              <a:buNone/>
            </a:pPr>
            <a:endParaRPr lang="en-US" sz="1800" dirty="0"/>
          </a:p>
          <a:p>
            <a:pPr marL="0" indent="0" algn="l">
              <a:lnSpc>
                <a:spcPts val="2880"/>
              </a:lnSpc>
              <a:buNone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При несоответствии требованиям и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стандартам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ОП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П</a:t>
            </a:r>
            <a:r>
              <a:rPr lang="ru-RU" sz="1800" dirty="0" err="1" smtClean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ремиум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, ОП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и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ПВП компания вправе закрыть офис продаж\пункт выдачи.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2438705" y="9131300"/>
            <a:ext cx="7798775" cy="2997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" name="Shape 5"/>
          <p:cNvSpPr/>
          <p:nvPr/>
        </p:nvSpPr>
        <p:spPr>
          <a:xfrm>
            <a:off x="2438705" y="9131300"/>
            <a:ext cx="6668333" cy="2997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2882525" y="1809750"/>
            <a:ext cx="6769946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004643">
                    <a:alpha val="100000"/>
                  </a:srgbClr>
                </a:solidFill>
                <a:latin typeface="Suisse Int'l Medium" pitchFamily="34" charset="0"/>
                <a:ea typeface="Suisse Int'l Medium" pitchFamily="34" charset="-122"/>
                <a:cs typeface="Suisse Int'l Medium" pitchFamily="34" charset="-120"/>
              </a:rPr>
              <a:t>Дополнительные бонусы для ОП Премиум :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2601991" y="3178175"/>
            <a:ext cx="6744543" cy="245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Участие в специальных тренингах, проводимых компанией для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руководителей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ОП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</a:t>
            </a:r>
            <a:r>
              <a:rPr lang="ru-RU" sz="18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ремиум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Возможность участия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руководителей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ОП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</a:t>
            </a:r>
            <a:r>
              <a:rPr lang="ru-RU" sz="18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ремиум</a:t>
            </a:r>
            <a:endParaRPr lang="en-US" sz="1800" dirty="0"/>
          </a:p>
          <a:p>
            <a:pPr marL="342900" lvl="1" algn="l">
              <a:lnSpc>
                <a:spcPts val="2880"/>
              </a:lnSpc>
              <a:buSzPct val="100000"/>
            </a:pPr>
            <a:r>
              <a:rPr lang="ru-RU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    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«президентском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приеме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»;</a:t>
            </a:r>
            <a:endParaRPr lang="en-US" sz="1800" dirty="0"/>
          </a:p>
          <a:p>
            <a:pPr marL="685800" lvl="1" indent="-342900" algn="l">
              <a:lnSpc>
                <a:spcPts val="2880"/>
              </a:lnSpc>
              <a:buSzPct val="100000"/>
              <a:buChar char="•"/>
            </a:pP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Бесплатное участие </a:t>
            </a:r>
            <a:r>
              <a:rPr lang="en-US" sz="1800" dirty="0" err="1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руководителей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ОП</a:t>
            </a:r>
            <a:r>
              <a:rPr lang="ru-RU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П</a:t>
            </a:r>
            <a:r>
              <a:rPr lang="ru-RU" sz="1800" dirty="0" err="1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ремиум</a:t>
            </a:r>
            <a:r>
              <a:rPr lang="en-US" sz="1800" dirty="0" smtClean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 </a:t>
            </a:r>
            <a:r>
              <a:rPr lang="en-US" sz="1800" dirty="0">
                <a:solidFill>
                  <a:srgbClr val="004643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в крупных мероприятиях компании (Форум, Золотые для Золотых, Европейская конвенция).</a:t>
            </a:r>
            <a:endParaRPr lang="en-US" sz="1800" dirty="0"/>
          </a:p>
        </p:txBody>
      </p:sp>
      <p:pic>
        <p:nvPicPr>
          <p:cNvPr id="11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489011" y="12458700"/>
            <a:ext cx="381048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08</a:t>
            </a:r>
            <a:endParaRPr lang="en-US" sz="1800" dirty="0"/>
          </a:p>
        </p:txBody>
      </p:sp>
      <p:pic>
        <p:nvPicPr>
          <p:cNvPr id="1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4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8705" y="4167417"/>
            <a:ext cx="21745118" cy="871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21600"/>
              </a:lnSpc>
              <a:buNone/>
            </a:pPr>
            <a:r>
              <a:rPr lang="en-US" sz="24000" kern="0" spc="-480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Требования</a:t>
            </a:r>
            <a:endParaRPr lang="en-US" sz="24000" dirty="0"/>
          </a:p>
          <a:p>
            <a:pPr marL="0" indent="0" algn="l">
              <a:lnSpc>
                <a:spcPts val="21600"/>
              </a:lnSpc>
              <a:buNone/>
            </a:pPr>
            <a:r>
              <a:rPr lang="en-US" sz="24000" kern="0" spc="-480" dirty="0">
                <a:solidFill>
                  <a:srgbClr val="E5ECEC">
                    <a:alpha val="100000"/>
                  </a:srgbClr>
                </a:solidFill>
                <a:latin typeface="Suisse Int'l Book" pitchFamily="34" charset="0"/>
                <a:ea typeface="Suisse Int'l Book" pitchFamily="34" charset="-122"/>
                <a:cs typeface="Suisse Int'l Book" pitchFamily="34" charset="-120"/>
              </a:rPr>
              <a:t>к офисам продаж</a:t>
            </a:r>
            <a:endParaRPr lang="en-US" sz="24000" dirty="0"/>
          </a:p>
        </p:txBody>
      </p:sp>
      <p:sp>
        <p:nvSpPr>
          <p:cNvPr id="3" name="Text 1"/>
          <p:cNvSpPr/>
          <p:nvPr/>
        </p:nvSpPr>
        <p:spPr>
          <a:xfrm>
            <a:off x="16423153" y="914400"/>
            <a:ext cx="9856432" cy="22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Категории ОП и требования к площади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Рекомендации по расположению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Требования к пункту выдачи продукции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Требования к офису продаж</a:t>
            </a:r>
            <a:endParaRPr lang="en-US" sz="2400" dirty="0"/>
          </a:p>
          <a:p>
            <a:pPr marL="0" indent="0" algn="l">
              <a:lnSpc>
                <a:spcPts val="3840"/>
              </a:lnSpc>
              <a:buNone/>
            </a:pPr>
            <a:r>
              <a:rPr lang="en-US" sz="2400" dirty="0">
                <a:solidFill>
                  <a:srgbClr val="E5ECEC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Требования к премиум -офису</a:t>
            </a:r>
            <a:endParaRPr lang="en-US" sz="2400" dirty="0"/>
          </a:p>
        </p:txBody>
      </p:sp>
      <p:pic>
        <p:nvPicPr>
          <p:cNvPr id="6" name="Image 2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4" y="1016000"/>
            <a:ext cx="335123" cy="19050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89011" y="12458700"/>
            <a:ext cx="368346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1800" dirty="0">
                <a:solidFill>
                  <a:srgbClr val="7FA2A1">
                    <a:alpha val="100000"/>
                  </a:srgbClr>
                </a:solidFill>
                <a:latin typeface="Suisse Int'l Regular" pitchFamily="34" charset="0"/>
                <a:ea typeface="Suisse Int'l Regular" pitchFamily="34" charset="-122"/>
                <a:cs typeface="Suisse Int'l Regular" pitchFamily="34" charset="-120"/>
              </a:rPr>
              <a:t>09</a:t>
            </a:r>
            <a:endParaRPr lang="en-US" sz="1800" dirty="0"/>
          </a:p>
        </p:txBody>
      </p:sp>
      <p:pic>
        <p:nvPicPr>
          <p:cNvPr id="8" name="Image 3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0300" y="0"/>
            <a:ext cx="12702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1893</Words>
  <Application>Microsoft Office PowerPoint</Application>
  <PresentationFormat>Произвольный</PresentationFormat>
  <Paragraphs>342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Suisse Int'l Book</vt:lpstr>
      <vt:lpstr>Suisse Int'l Light</vt:lpstr>
      <vt:lpstr>Suisse Int'l Medium</vt:lpstr>
      <vt:lpstr>Suisse Int'l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Хохлов Константин</cp:lastModifiedBy>
  <cp:revision>16</cp:revision>
  <dcterms:created xsi:type="dcterms:W3CDTF">2025-12-23T12:30:52Z</dcterms:created>
  <dcterms:modified xsi:type="dcterms:W3CDTF">2025-12-29T11:12:57Z</dcterms:modified>
</cp:coreProperties>
</file>